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8"/>
  </p:notesMasterIdLst>
  <p:sldIdLst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DD"/>
    <a:srgbClr val="CCFF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81350-CAC4-44B1-949C-5014500D7608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B1CBD-7A9C-4E99-BF3E-18F299DF2C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391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17764" indent="-276063" algn="l" defTabSz="95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04252" indent="-220850" algn="l" defTabSz="95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45953" indent="-220850" algn="l" defTabSz="95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87654" indent="-220850" algn="l" defTabSz="95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429355" indent="-220850" defTabSz="9570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71056" indent="-220850" defTabSz="9570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12757" indent="-220850" defTabSz="9570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54458" indent="-220850" defTabSz="9570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6A26B1B-98C4-4916-9B10-53A94F9FE647}" type="slidenum">
              <a:rPr lang="en-US" altLang="zh-TW" sz="1300">
                <a:solidFill>
                  <a:prstClr val="black"/>
                </a:solidFill>
                <a:latin typeface="Garamond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zh-TW" sz="130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B1CBD-7A9C-4E99-BF3E-18F299DF2CA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28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B1CBD-7A9C-4E99-BF3E-18F299DF2CA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363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>
              <a:solidFill>
                <a:schemeClr val="bg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A0AC-30B9-4E11-B6AF-D1E2AEC51019}" type="slidenum">
              <a:rPr lang="zh-TW" altLang="en-US" smtClean="0">
                <a:solidFill>
                  <a:prstClr val="black"/>
                </a:solidFill>
              </a:rPr>
              <a:pPr/>
              <a:t>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9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39850" y="1052513"/>
            <a:ext cx="7804150" cy="192087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altLang="zh-TW"/>
              <a:t>Title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79750" y="3132138"/>
            <a:ext cx="4495800" cy="1981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06675286"/>
      </p:ext>
    </p:extLst>
  </p:cSld>
  <p:clrMapOvr>
    <a:masterClrMapping/>
  </p:clrMapOvr>
  <p:transition advTm="5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911968"/>
      </p:ext>
    </p:extLst>
  </p:cSld>
  <p:clrMapOvr>
    <a:masterClrMapping/>
  </p:clrMapOvr>
  <p:transition advTm="5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97650" y="322263"/>
            <a:ext cx="2039938" cy="56515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4663" y="322263"/>
            <a:ext cx="5970587" cy="56515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5946091"/>
      </p:ext>
    </p:extLst>
  </p:cSld>
  <p:clrMapOvr>
    <a:masterClrMapping/>
  </p:clrMapOvr>
  <p:transition advTm="5000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401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43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20605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1628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969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720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658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6601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7422726"/>
      </p:ext>
    </p:extLst>
  </p:cSld>
  <p:clrMapOvr>
    <a:masterClrMapping/>
  </p:clrMapOvr>
  <p:transition advTm="5000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23253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4480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597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284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375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69940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433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489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9592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3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09847474"/>
      </p:ext>
    </p:extLst>
  </p:cSld>
  <p:clrMapOvr>
    <a:masterClrMapping/>
  </p:clrMapOvr>
  <p:transition advTm="5000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16440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93677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85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199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0063" y="1295400"/>
            <a:ext cx="3978275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30738" y="1295400"/>
            <a:ext cx="397986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98359"/>
      </p:ext>
    </p:extLst>
  </p:cSld>
  <p:clrMapOvr>
    <a:masterClrMapping/>
  </p:clrMapOvr>
  <p:transition advTm="5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15864"/>
      </p:ext>
    </p:extLst>
  </p:cSld>
  <p:clrMapOvr>
    <a:masterClrMapping/>
  </p:clrMapOvr>
  <p:transition advTm="5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4077255"/>
      </p:ext>
    </p:extLst>
  </p:cSld>
  <p:clrMapOvr>
    <a:masterClrMapping/>
  </p:clrMapOvr>
  <p:transition advTm="5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544273"/>
      </p:ext>
    </p:extLst>
  </p:cSld>
  <p:clrMapOvr>
    <a:masterClrMapping/>
  </p:clrMapOvr>
  <p:transition advTm="5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97670439"/>
      </p:ext>
    </p:extLst>
  </p:cSld>
  <p:clrMapOvr>
    <a:masterClrMapping/>
  </p:clrMapOvr>
  <p:transition advTm="5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190597308"/>
      </p:ext>
    </p:extLst>
  </p:cSld>
  <p:clrMapOvr>
    <a:masterClrMapping/>
  </p:clrMapOvr>
  <p:transition advTm="5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74663" y="322263"/>
            <a:ext cx="8162925" cy="747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5550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95400"/>
            <a:ext cx="8110537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  <p:pic>
        <p:nvPicPr>
          <p:cNvPr id="2052" name="Picture 6" descr="D:\D\2014CIS\PowerPoint template\2014AOnLine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2375"/>
            <a:ext cx="9144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2600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80000"/>
        <a:buChar char="•"/>
        <a:defRPr kumimoji="1" sz="2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Times New Roman" pitchFamily="18" charset="0"/>
        <a:buChar char="–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§"/>
        <a:defRPr kumimoji="1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Times New Roman" pitchFamily="18" charset="0"/>
        <a:buChar char="–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  <p:pic>
        <p:nvPicPr>
          <p:cNvPr id="1028" name="Picture 6" descr="D:\D\2014CIS\PowerPoint template\2014AOnLine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2375"/>
            <a:ext cx="9144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5751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  <p:pic>
        <p:nvPicPr>
          <p:cNvPr id="1028" name="Picture 6" descr="D:\D\2014CIS\PowerPoint template\2014AOnLine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2375"/>
            <a:ext cx="9144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0256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ctrTitle" sz="quarter"/>
          </p:nvPr>
        </p:nvSpPr>
        <p:spPr>
          <a:xfrm>
            <a:off x="1331913" y="1196752"/>
            <a:ext cx="7812087" cy="1584175"/>
          </a:xfrm>
        </p:spPr>
        <p:txBody>
          <a:bodyPr/>
          <a:lstStyle/>
          <a:p>
            <a:r>
              <a:rPr kumimoji="0" lang="en-US" altLang="zh-TW" sz="3600" dirty="0">
                <a:latin typeface="Tahoma" pitchFamily="34" charset="0"/>
                <a:cs typeface="Tahoma" pitchFamily="34" charset="0"/>
              </a:rPr>
              <a:t>New Corp. Site Launch in 2015</a:t>
            </a:r>
          </a:p>
        </p:txBody>
      </p:sp>
      <p:sp>
        <p:nvSpPr>
          <p:cNvPr id="4" name="副標題 2"/>
          <p:cNvSpPr txBox="1">
            <a:spLocks/>
          </p:cNvSpPr>
          <p:nvPr/>
        </p:nvSpPr>
        <p:spPr bwMode="auto">
          <a:xfrm>
            <a:off x="1835696" y="4293096"/>
            <a:ext cx="3095699" cy="141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Pct val="80000"/>
              <a:buFontTx/>
              <a:buNone/>
              <a:defRPr kumimoji="1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 New Roman" pitchFamily="18" charset="0"/>
              <a:buChar char="–"/>
              <a:defRPr kumimoji="1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 New Roman" pitchFamily="18" charset="0"/>
              <a:buChar char="–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algn="r">
              <a:defRPr/>
            </a:pPr>
            <a:r>
              <a:rPr lang="en-US" altLang="zh-TW" sz="1800" kern="0" dirty="0" smtClean="0"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Digital Marketing Center</a:t>
            </a:r>
          </a:p>
          <a:p>
            <a:pPr algn="r">
              <a:defRPr/>
            </a:pPr>
            <a:r>
              <a:rPr lang="en-US" altLang="zh-TW" sz="1800" kern="0" dirty="0" smtClean="0"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IT</a:t>
            </a:r>
          </a:p>
          <a:p>
            <a:pPr algn="r">
              <a:defRPr/>
            </a:pPr>
            <a:endParaRPr lang="en-US" altLang="zh-TW" sz="1800" kern="0" dirty="0" smtClean="0"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en-US" altLang="zh-TW" sz="1800" kern="0" dirty="0" smtClean="0"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Web Design</a:t>
            </a:r>
          </a:p>
        </p:txBody>
      </p:sp>
      <p:sp>
        <p:nvSpPr>
          <p:cNvPr id="2" name="矩形 1"/>
          <p:cNvSpPr/>
          <p:nvPr/>
        </p:nvSpPr>
        <p:spPr>
          <a:xfrm>
            <a:off x="5097588" y="4293096"/>
            <a:ext cx="3506860" cy="141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Pct val="80000"/>
            </a:pPr>
            <a:r>
              <a:rPr kumimoji="1" lang="en-US" altLang="zh-TW" b="1" kern="0" dirty="0" smtClean="0">
                <a:latin typeface="Tahoma" pitchFamily="34" charset="0"/>
                <a:cs typeface="Tahoma" pitchFamily="34" charset="0"/>
              </a:rPr>
              <a:t>Gary.Lee / Vicky.Huang</a:t>
            </a:r>
            <a:endParaRPr kumimoji="1" lang="zh-TW" altLang="zh-TW" b="1" kern="0" dirty="0">
              <a:latin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Pct val="80000"/>
            </a:pPr>
            <a:r>
              <a:rPr kumimoji="1" lang="en-US" altLang="zh-TW" b="1" kern="0" dirty="0" smtClean="0">
                <a:latin typeface="Tahoma" pitchFamily="34" charset="0"/>
                <a:cs typeface="Tahoma" pitchFamily="34" charset="0"/>
              </a:rPr>
              <a:t>Jack.Lin / Toby.Fan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Pct val="80000"/>
            </a:pPr>
            <a:r>
              <a:rPr kumimoji="1" lang="en-US" altLang="zh-TW" b="1" kern="0" dirty="0" smtClean="0">
                <a:latin typeface="Tahoma" pitchFamily="34" charset="0"/>
                <a:cs typeface="Tahoma" pitchFamily="34" charset="0"/>
              </a:rPr>
              <a:t>Fox.Chung / Jayson.Chiang</a:t>
            </a:r>
            <a:endParaRPr kumimoji="1" lang="zh-TW" altLang="zh-TW" b="1" kern="0" dirty="0">
              <a:latin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Pct val="80000"/>
            </a:pPr>
            <a:r>
              <a:rPr kumimoji="1" lang="en-US" altLang="zh-TW" b="1" kern="0" dirty="0" smtClean="0">
                <a:latin typeface="Tahoma" pitchFamily="34" charset="0"/>
                <a:cs typeface="Tahoma" pitchFamily="34" charset="0"/>
              </a:rPr>
              <a:t>Angie.Lu / </a:t>
            </a:r>
            <a:r>
              <a:rPr kumimoji="1" lang="en-US" altLang="zh-TW" b="1" kern="0" dirty="0" err="1" smtClean="0">
                <a:latin typeface="Tahoma" pitchFamily="34" charset="0"/>
                <a:cs typeface="Tahoma" pitchFamily="34" charset="0"/>
              </a:rPr>
              <a:t>Sally.Yang</a:t>
            </a:r>
            <a:endParaRPr kumimoji="1" lang="zh-TW" altLang="en-US" b="1" kern="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5" name="直線接點 4"/>
          <p:cNvCxnSpPr/>
          <p:nvPr/>
        </p:nvCxnSpPr>
        <p:spPr bwMode="auto">
          <a:xfrm>
            <a:off x="5003403" y="4293096"/>
            <a:ext cx="0" cy="14140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84687007"/>
      </p:ext>
    </p:extLst>
  </p:cSld>
  <p:clrMapOvr>
    <a:masterClrMapping/>
  </p:clrMapOvr>
  <p:transition advTm="5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 descr="data:image/jpeg;base64,/9j/4AAQSkZJRgABAQAAAQABAAD/2wCEAAkGBw0OEA8PDQ8QDg8QFBAVDw0PEBAODxAQFBEWFxYXFRQYHCggGRolGxUVIjEhJiorLi4uFx8zODMsNygtLisBCgoKDg0OGxAQGiwmHB8vNy8sLyw0LCwrLCwsLDcsLCwsLC8sLCwtLCwsLCwsLCwsLDQsLCwsNCwsLCssLCwsLP/AABEIAOEA4QMBIgACEQEDEQH/xAAcAAEAAQUBAQAAAAAAAAAAAAAAAgEDBAUHBgj/xABBEAACAQMABQkFBAgGAwAAAAAAAQIDBBEFBhIhMQcTQVFSYXGBkSIykqHBI0JT0RQzQ2JyosLhFSRjo7PSZIKT/8QAGQEBAAMBAQAAAAAAAAAAAAAAAAIDBAEF/8QALBEBAAIBAwMDAQgDAAAAAAAAAAECEQMEITEyQRJRcTMFIiNhgZGx8BNCUv/aAAwDAQACEQMRAD8A7iAAAAAAAAAAI1KkYJyk1GMU22+CSNZQuLi5W3SxQov3JyjtVJrr2ehGPrA3Wq21kn7NVupXx+DT34/9pYXkbyKSSSWEuCW5JAa6cL2nvjOFwlxhKPNyfg1uz4l/R1/C4i5QynFuM6ct0oTXFNGWaHSK/RbujcR3U7lqjcLo23+qn459lvqA3zZpnpedeUqdjFVFF4ncy3UIvqi/vvwMW9qT0hWna0pONrReLqtF4dSf4MX1dp+Xjv7ehClGMKcVCEViMYrCSAwYaKct9etUrPpWebh5RRN6Ht/uqUH2ozmmvmZ4A0tW6q2Uo8/N1babUVWfv0pPht9ce83Ri6TtI16NWlLhOEl4PG5+Tw/IxdWLp1rO3qS3ycEpPpcoNxfziBtAAAAAAAAAAAAAAAAAAAAAAA8zrnpmvacyqElFz29rMVLctnHHxZKlZtOIctaKxmXpgcwevOl6e9UrO5XZ+1tZ46k3KcX47vAg+V2dHCvNGVaX70KynFvubik/Usnb6keEY1Kz5bXTetNDR19XubmFSpTToWkHSUW4uVKdeW5tbvZN7ofXTRV5hULumpv9lVzRqZ7ozxnyycZ161io3tvKNONSFapeRu47ahsqg6EqcYuSk/aWeGMd55Xit/T0F+jtq3rzxKN9SYnh9YI89r1WjGznFpynVlThRjH3nV201jw2W/I4NonWTSFnj9Fuq1OK/Z7W3S/+c8x+R6W25S7mde1q39GFeNs6jSpfZOUpx2VKSeU2lnHDicvsrx28ka0eXX9VKdKNlbOl7s4RnJvfKU5LM230vaybY55qRrro2nQhbV66t5J1JUlWTjHmp1HKOanup+1jGeg9/Qr06kVOlONSD4ThJSi/BoyzW0dYWRMSuAAi6jUkopt8Em35I0moyf8Ah9s395VJeUqs5L5Mu64XnMWN1UXvc24Qxx26nsRx5yRmaHtOYt6FH8OnTi/GMUn8wMwAAAAAAAAAAAAAAAAAAAAAPBcos/tqEeqEn6yx9D3pznX6pm7S7NOC9XJ/U0baPxFWt2vNh9K4p8V0PxAyekxtN/hFvXU3KLi4znGMqb2cRT3JL3ceRrrrVmrHfRnGouzL7OX1T9Ub3Rz/AF66q1T54Zl5IafbCy1py8Bc21Wk8VYSh1OSwn4Pg/ItZOht7mnwfFPen4rpNbd6Etan3ObfapPY/l935FmZc9UeXla8swpPua9GSsL+vbS27atVoS7VKcqbfjsveu5mbdaGqKXNUpKo4rbW1im2m8YW/Gd3WjWXFvVpPFWEodW0mk/B8H5EdO3GJ95/lZMRMvb6J5VNK0MKs6V3FfiR5up8cML1TPaaI5WtHVcK6p1bSW7La5+ln+KHtesUcPyVyRtoaVvGPh2LWjy77pXSttpO40da2lancUnUdxcSpyUlGnQWYxmujM2lhntD5QhNxalFuMk8xlFtST601wZ6fRHKDpe1wo3LrwX3Llc8vift/wAxmtsv+Z/dONX3h9EA5ZojlipvEb61lB9NW3kqkfFwlhpeDZ7XQ+uOi7zCoXdLbfClUfM1X4QnhvyM19G9esLIvEt8ACpIAAAAAAAAAAAAAAAAOX651Nq9rd2wvSC/M6gcF1tvJrSN7KEmvtZLueziO9eRs2VPVefhn3FsVhnlMmstdLRluqLZfaXu/wBjYKSe9b11o9CazHVlictLoK0uqde6nX9yTxTe0nt+3KW1hPdhPG/HHuN22RbItkKUisYhK1vVOUmyjZFyIuRNFht4ul30H8qhmSe5p70+Ke9PxRoKd5UlpCdNx3Rhu3YxT2Iy2s9OZtLzN05FelOc/KV+MfDCudEW1T7nNvrpvZ/l3x+RqrnQFSO+lONRdmX2cvnu+aPQORByLfS5F5h5GpQnSeKsJR/iTS8nwZPYXUepcujofFPen4o83WxtSwkltSwluSWTmME3ytbC6g6cXxWSQOuZl7Lkv0vdQ0ja26r1eYqOqpUHOUqe6hUlHEXuW+K4YO7HztqDPZ0pYP8A1cfFTlH6n0SebvIxePhr0JzUABkXgAAAAAAAAAAAAAfOemqu3c3M+1WrP1qM+iqs9mMpdSb9EfNUpZbfW2/VnpfZ8c2lj3c9FC/bXU6fuvd0xfD+xYB6WGNvLa9hU4bpdl/TrLzkedRnW98+E/i/MrmnsnFmyciDkQ2yLkRw7lNzIORByIOR3BlcciDkW3Mg5ksOZXHM0EuL8WbepPc/BmolxZGztVAARSbXVSps39g//Jtl8VWK+p9JnzHoSezdWkuzcWz9K0GfTh5+96w1bfpIADE0AAAAAAAAAAAAADB05V2LW5n2aNV+kGfOkeCO/a7VdjR16/8ASmvi9n6nAT1fs+PuzP5sO67oVAB6DKAAC7QruO7iur8jLVRPejXkoTaIzDuWY5EHMtOoQcxgyuuZbcyDZQ7hwqS3MwJcWZlTgYcuLK7p1UABBNctp7NSnLszg/SSZ9SHyrN4TfUsn1PRlmMX1pP1Rg3v+rTt/KYAMLSAAAAAAAAAAAAAPLcplXY0ZcfvOlH1qx+mTh2TsfK9V2dHxj269NeSjKX0RxrJ7Gwj8L9WDc96YI5K5NrMkCOSoFQAAAAAAAQq8DDlxZl1ugxJcWVX6p1UABBNGa3PwZ9PaFqbdtbS7VGk/WmmfMTPpLU+pt6PsJPptrd/7UTFvekNG36y24APPagAAAAAAAAAAAABzjlprYoWkO1VnL4YY/qOTpnSeW2t7djDqjXl6uC+jOZpnt7OMaMf3y87X+pK7krktplUzSpXMjJDJXJ0TyVIZK5DiRUjkqBUFCoFqt0GLPizJrcfIxZ8WVXTqoCgIJqn0RyfTzouw7qMF8O76Hzrk+geS6ptaJs31KtH4a9RfQx7zsj5X7fueqAB5zWAAAAAAAAAAAAAONctNbN7bw7FDPxVJf8AU5+mev5XK21pSouxSox+Tl/UeNTPd28Y0q/DztXm8riZJMtplcl6rC5kkmWkyqYcXclcltMqmBcyVyQyVydE8lckMlchxaqveY03vZeqPezHm97KbLKmSmSORkgkrk7zyQTzoqiuzUuF/vSf1OCZO48itXa0bJdi4rR9Ywl/UZd39P8AVdodz3wAPNbAAAAAAAAAAAAAB88cpFbb0revqnCPw0oI82mbPW6tt6QvpddxX9FNr6GpTPf0+KRH5MFozMruSqZbTKpliEwuZK5LaZJMI4XEyqZbyVTOuYXEySZaTK5Di6mVTLaZVMOLUnvZj1HvZcbLNR7ymVkGSmSORkikrk7TyFzzZXUeq5b9aFL8jimTsPINU+xvodVWlL4qbX9Jn3X05W6Pc6mADy2wAAAAAAAAAAAAtXe1zdTYW1LZlsxWE3LDwt/eB8uaQq85WrT7dSrL4pt/UsFy9s69vN0rmnOjVXvU6kXGXjv4rvW4s5PeizHMJFckclSeUcJJkky2VydRwuZK5LaZVMOYXMkky3kqmdRwuZDe5kExN7mEcLWSzN7yeS1N7ymVkQZKZKZKZIp4SydY5A6ntaRh3Wsv+VfQ5Jk6hyCT/wAzfR66NF/DUl/2KNx9OVmnH3odpAB5bUAAAAAAAAAAAAAMDTGhrS9p81d0YVodG0t8X1xkt8X3po5brNySVIbVTRlTnI8f0as8S8IVOD8JY8TsILKatqdJRmsT1fKt/ZV7abpXFKdGovuVIuL8V1rvW4sZPqHS+hbW9g6d1RhVj0bUU3F9cXxT70ct1m5Jpw2qmjqm2uP6PVe9fwz+j9Tdp7us8W4VW058OY5Kl2/sq9tN07inOjNfdmsZ70+DXeixk2RbKqYSGSmQSyjhJMkmQBLLmFzJSo9xFMpVe45PRzC3ktze8kW5LeVSnEKZBVU5dRJUX0tEcSktm/1M1jqaMryq01nbhsSXWtpP6Giq7EFmcvBLi33LpNhojRdau8824RfDa3yfj1GfcXiKzWesp0jnLtugOUm1uMRqexJ+h7W2u6dVJwkmmca0DqljDa3nR9CaKqUksNpHmtD0oIwWFvJAAAAAAAAAAAAAAAAAa3TGg7W8g6dxShUi+0k8PrT6H3nLNZ+SipTzUsJ7UfwanFfwz/P1Oygspq2p0lyaxPV8qXtlWt5unXpypTX3ZrGfB8H5FjJ9O6a1ftLyDhXpxlnpaRyrWfktrUdqdlLbj+FLf6P8zbp7uJ4twptp+znGSuS5d2lWhJwrQlTkuiSx6dZZybItE9FcwmQqFckKr4HZtw5EIouotwI1q8Y4zlyfuwisyk+5EPVERmXcL2S1Q52vLYtoc4+mp+zj59LN1oTVG5vGpXCdKk+FFe9Jfvv6HVNXdTYU4xUYKKXdgxau7meKfuurp+7wWrmo72lUrZqVH96S4dyXQjpmhdVlFL2ceR6ex0TTpJbt5sYxS4GGZytYdpo6nTXAzEioAAAAAAAAAAAAAAAAAAAAAAAaAA0endV7O9i41aay/vY3nI9a+TW7tdqpap3FJb9hfrEu7rO8FGk+JOmpanSXJiJ6vkzaw3F5Uo+9CScZRfenvRCo9+/glvPojW7k90fpJbUoczXWdm4p+zNPy4nPrPkbuFV/zldV6MX7EILY210OZqjd8cxyr/x8ufaMsbm9lsWkMx4SryX2cfDtM6fqhycwpYnNOpVfvVZ735dSOg6E1Xt7aMYxhFJcIpYRv4U4xWEsGbU1bXnlZFYhqdHaCpUkspNm2jFLgsEgVug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07504" y="2348880"/>
            <a:ext cx="4953753" cy="2783366"/>
            <a:chOff x="496487" y="890668"/>
            <a:chExt cx="6454849" cy="3626787"/>
          </a:xfrm>
        </p:grpSpPr>
        <p:sp>
          <p:nvSpPr>
            <p:cNvPr id="78" name="等腰三角形 77"/>
            <p:cNvSpPr/>
            <p:nvPr/>
          </p:nvSpPr>
          <p:spPr bwMode="auto">
            <a:xfrm rot="2760806">
              <a:off x="423761" y="1961652"/>
              <a:ext cx="285620" cy="140167"/>
            </a:xfrm>
            <a:prstGeom prst="triangle">
              <a:avLst/>
            </a:prstGeom>
            <a:gradFill flip="none" rotWithShape="1">
              <a:gsLst>
                <a:gs pos="0">
                  <a:schemeClr val="tx1">
                    <a:lumMod val="75000"/>
                    <a:alpha val="0"/>
                  </a:schemeClr>
                </a:gs>
                <a:gs pos="100000">
                  <a:schemeClr val="tx1">
                    <a:lumMod val="65000"/>
                    <a:alpha val="70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white"/>
                </a:solidFill>
                <a:latin typeface="Garamond" pitchFamily="18" charset="0"/>
              </a:endParaRPr>
            </a:p>
          </p:txBody>
        </p:sp>
        <p:sp>
          <p:nvSpPr>
            <p:cNvPr id="81" name="等腰三角形 80"/>
            <p:cNvSpPr/>
            <p:nvPr/>
          </p:nvSpPr>
          <p:spPr bwMode="auto">
            <a:xfrm rot="2760806">
              <a:off x="998747" y="2465708"/>
              <a:ext cx="285620" cy="140167"/>
            </a:xfrm>
            <a:prstGeom prst="triangle">
              <a:avLst/>
            </a:prstGeom>
            <a:gradFill flip="none" rotWithShape="1">
              <a:gsLst>
                <a:gs pos="0">
                  <a:schemeClr val="tx1">
                    <a:lumMod val="75000"/>
                    <a:alpha val="0"/>
                  </a:schemeClr>
                </a:gs>
                <a:gs pos="100000">
                  <a:schemeClr val="tx1">
                    <a:lumMod val="65000"/>
                    <a:alpha val="70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white"/>
                </a:solidFill>
                <a:latin typeface="Garamond" pitchFamily="18" charset="0"/>
              </a:endParaRPr>
            </a:p>
          </p:txBody>
        </p:sp>
        <p:sp>
          <p:nvSpPr>
            <p:cNvPr id="82" name="等腰三角形 81"/>
            <p:cNvSpPr/>
            <p:nvPr/>
          </p:nvSpPr>
          <p:spPr bwMode="auto">
            <a:xfrm rot="2760806">
              <a:off x="1806199" y="2969764"/>
              <a:ext cx="285620" cy="140167"/>
            </a:xfrm>
            <a:prstGeom prst="triangle">
              <a:avLst/>
            </a:prstGeom>
            <a:gradFill flip="none" rotWithShape="1">
              <a:gsLst>
                <a:gs pos="0">
                  <a:schemeClr val="tx1">
                    <a:lumMod val="75000"/>
                    <a:alpha val="0"/>
                  </a:schemeClr>
                </a:gs>
                <a:gs pos="100000">
                  <a:schemeClr val="tx1">
                    <a:lumMod val="65000"/>
                    <a:alpha val="70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white"/>
                </a:solidFill>
                <a:latin typeface="Garamond" pitchFamily="18" charset="0"/>
              </a:endParaRPr>
            </a:p>
          </p:txBody>
        </p:sp>
        <p:sp>
          <p:nvSpPr>
            <p:cNvPr id="91" name="等腰三角形 90"/>
            <p:cNvSpPr/>
            <p:nvPr/>
          </p:nvSpPr>
          <p:spPr bwMode="auto">
            <a:xfrm rot="2760806">
              <a:off x="2802410" y="3473820"/>
              <a:ext cx="285620" cy="140167"/>
            </a:xfrm>
            <a:prstGeom prst="triangle">
              <a:avLst/>
            </a:prstGeom>
            <a:gradFill flip="none" rotWithShape="1">
              <a:gsLst>
                <a:gs pos="0">
                  <a:schemeClr val="tx1">
                    <a:lumMod val="75000"/>
                    <a:alpha val="0"/>
                  </a:schemeClr>
                </a:gs>
                <a:gs pos="100000">
                  <a:schemeClr val="tx1">
                    <a:lumMod val="65000"/>
                    <a:alpha val="70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white"/>
                </a:solidFill>
                <a:latin typeface="Garamond" pitchFamily="18" charset="0"/>
              </a:endParaRPr>
            </a:p>
          </p:txBody>
        </p:sp>
        <p:pic>
          <p:nvPicPr>
            <p:cNvPr id="9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268760"/>
              <a:ext cx="1097562" cy="914400"/>
            </a:xfrm>
            <a:prstGeom prst="rect">
              <a:avLst/>
            </a:prstGeom>
            <a:noFill/>
            <a:ln>
              <a:noFill/>
            </a:ln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624" y="1498983"/>
              <a:ext cx="1527173" cy="1185851"/>
            </a:xfrm>
            <a:prstGeom prst="rect">
              <a:avLst/>
            </a:prstGeom>
            <a:noFill/>
            <a:ln>
              <a:noFill/>
            </a:ln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428" y="1870787"/>
              <a:ext cx="2021639" cy="1308881"/>
            </a:xfrm>
            <a:prstGeom prst="rect">
              <a:avLst/>
            </a:prstGeom>
            <a:noFill/>
            <a:ln>
              <a:noFill/>
            </a:ln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247" y="2245538"/>
              <a:ext cx="2235959" cy="1444773"/>
            </a:xfrm>
            <a:prstGeom prst="rect">
              <a:avLst/>
            </a:prstGeom>
            <a:noFill/>
            <a:ln>
              <a:noFill/>
            </a:ln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7" descr="http://thumbnails.domaintools.com/screenshots-com/2014-09-18T07:53:18.000Z/DdmqvX2dihw40rmP3zfygV2Ml78=/advantech.com/fullsize/6551e4e91aa62299efc797d63a491509/1198549033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92" b="50000"/>
            <a:stretch/>
          </p:blipFill>
          <p:spPr bwMode="auto">
            <a:xfrm>
              <a:off x="4122138" y="2627981"/>
              <a:ext cx="2664296" cy="1887787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等腰三角形 109"/>
            <p:cNvSpPr/>
            <p:nvPr/>
          </p:nvSpPr>
          <p:spPr bwMode="auto">
            <a:xfrm rot="2760806">
              <a:off x="3951942" y="4304561"/>
              <a:ext cx="285620" cy="140167"/>
            </a:xfrm>
            <a:prstGeom prst="triangle">
              <a:avLst/>
            </a:prstGeom>
            <a:gradFill flip="none" rotWithShape="1">
              <a:gsLst>
                <a:gs pos="0">
                  <a:schemeClr val="tx1">
                    <a:lumMod val="75000"/>
                    <a:alpha val="0"/>
                  </a:schemeClr>
                </a:gs>
                <a:gs pos="100000">
                  <a:schemeClr val="tx1">
                    <a:lumMod val="65000"/>
                    <a:alpha val="70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white"/>
                </a:solidFill>
                <a:latin typeface="Garamond" pitchFamily="18" charset="0"/>
              </a:endParaRPr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1071328" y="890668"/>
              <a:ext cx="83637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2002</a:t>
              </a:r>
              <a:endParaRPr lang="zh-TW" altLang="en-US" sz="14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文字方塊 110"/>
            <p:cNvSpPr txBox="1"/>
            <p:nvPr/>
          </p:nvSpPr>
          <p:spPr>
            <a:xfrm>
              <a:off x="2079440" y="1172152"/>
              <a:ext cx="83637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2004</a:t>
              </a:r>
              <a:endParaRPr lang="zh-TW" altLang="en-US" sz="14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文字方塊 111"/>
            <p:cNvSpPr txBox="1"/>
            <p:nvPr/>
          </p:nvSpPr>
          <p:spPr>
            <a:xfrm>
              <a:off x="3375584" y="1547464"/>
              <a:ext cx="83637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2006</a:t>
              </a:r>
              <a:endParaRPr lang="zh-TW" altLang="en-US" sz="14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文字方塊 112"/>
            <p:cNvSpPr txBox="1"/>
            <p:nvPr/>
          </p:nvSpPr>
          <p:spPr>
            <a:xfrm>
              <a:off x="4573185" y="1922776"/>
              <a:ext cx="83637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2007</a:t>
              </a:r>
              <a:endParaRPr lang="zh-TW" altLang="en-US" sz="14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文字方塊 113"/>
            <p:cNvSpPr txBox="1"/>
            <p:nvPr/>
          </p:nvSpPr>
          <p:spPr>
            <a:xfrm>
              <a:off x="6114960" y="2298088"/>
              <a:ext cx="83637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2010</a:t>
              </a:r>
              <a:endParaRPr lang="zh-TW" altLang="en-US" sz="14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5076056" y="620644"/>
            <a:ext cx="3722130" cy="5256628"/>
            <a:chOff x="5286646" y="620688"/>
            <a:chExt cx="3722130" cy="5256628"/>
          </a:xfrm>
        </p:grpSpPr>
        <p:sp>
          <p:nvSpPr>
            <p:cNvPr id="117" name="等腰三角形 116"/>
            <p:cNvSpPr/>
            <p:nvPr/>
          </p:nvSpPr>
          <p:spPr bwMode="auto">
            <a:xfrm rot="2760806">
              <a:off x="5161928" y="5512227"/>
              <a:ext cx="489807" cy="240371"/>
            </a:xfrm>
            <a:prstGeom prst="triangle">
              <a:avLst/>
            </a:prstGeom>
            <a:gradFill flip="none" rotWithShape="1">
              <a:gsLst>
                <a:gs pos="0">
                  <a:schemeClr val="tx1">
                    <a:lumMod val="75000"/>
                    <a:alpha val="0"/>
                  </a:schemeClr>
                </a:gs>
                <a:gs pos="100000">
                  <a:schemeClr val="tx1">
                    <a:lumMod val="65000"/>
                    <a:alpha val="70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white"/>
                </a:solidFill>
                <a:latin typeface="Garamond" pitchFamily="18" charset="0"/>
              </a:endParaRPr>
            </a:p>
          </p:txBody>
        </p:sp>
        <p:pic>
          <p:nvPicPr>
            <p:cNvPr id="11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4850" y="1031953"/>
              <a:ext cx="3441748" cy="4836580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</a:schemeClr>
              </a:solidFill>
            </a:ln>
            <a:effectLst>
              <a:reflection blurRad="6350" stA="52000" endA="300" endPos="10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5" name="文字方塊 114"/>
            <p:cNvSpPr txBox="1"/>
            <p:nvPr/>
          </p:nvSpPr>
          <p:spPr>
            <a:xfrm>
              <a:off x="8172400" y="620688"/>
              <a:ext cx="836376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2015</a:t>
              </a:r>
              <a:endParaRPr lang="zh-TW" altLang="en-US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5" name="矩形 24"/>
          <p:cNvSpPr/>
          <p:nvPr/>
        </p:nvSpPr>
        <p:spPr bwMode="auto">
          <a:xfrm>
            <a:off x="0" y="2777"/>
            <a:ext cx="9144000" cy="606056"/>
          </a:xfrm>
          <a:prstGeom prst="rect">
            <a:avLst/>
          </a:prstGeom>
          <a:solidFill>
            <a:schemeClr val="bg2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13619" y="118696"/>
            <a:ext cx="4594912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b="1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New Corp. Site Launch in 2015</a:t>
            </a:r>
          </a:p>
        </p:txBody>
      </p:sp>
    </p:spTree>
    <p:extLst>
      <p:ext uri="{BB962C8B-B14F-4D97-AF65-F5344CB8AC3E}">
        <p14:creationId xmlns:p14="http://schemas.microsoft.com/office/powerpoint/2010/main" val="37469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896" y="1040692"/>
            <a:ext cx="3441748" cy="4836580"/>
          </a:xfrm>
          <a:prstGeom prst="rect">
            <a:avLst/>
          </a:prstGeom>
          <a:noFill/>
          <a:ln w="9525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1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2334667" y="1351018"/>
            <a:ext cx="6989861" cy="1382386"/>
            <a:chOff x="1938097" y="678462"/>
            <a:chExt cx="6989861" cy="1382386"/>
          </a:xfrm>
        </p:grpSpPr>
        <p:grpSp>
          <p:nvGrpSpPr>
            <p:cNvPr id="11" name="群組 10"/>
            <p:cNvGrpSpPr/>
            <p:nvPr/>
          </p:nvGrpSpPr>
          <p:grpSpPr>
            <a:xfrm>
              <a:off x="5696580" y="1016848"/>
              <a:ext cx="3231378" cy="1044000"/>
              <a:chOff x="5301064" y="728816"/>
              <a:chExt cx="3087362" cy="1044000"/>
            </a:xfrm>
          </p:grpSpPr>
          <p:sp>
            <p:nvSpPr>
              <p:cNvPr id="14" name="矩形 13"/>
              <p:cNvSpPr/>
              <p:nvPr/>
            </p:nvSpPr>
            <p:spPr bwMode="auto">
              <a:xfrm>
                <a:off x="5402817" y="728816"/>
                <a:ext cx="2985609" cy="104400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altLang="zh-TW" sz="2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Main Solutions</a:t>
                </a:r>
                <a:r>
                  <a:rPr lang="zh-TW" altLang="en-US" sz="2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微軟正黑體" panose="020B0604030504040204" pitchFamily="34" charset="-120"/>
                    <a:cs typeface="Tahoma" panose="020B0604030504040204" pitchFamily="34" charset="0"/>
                  </a:rPr>
                  <a:t> </a:t>
                </a:r>
                <a:r>
                  <a:rPr lang="en-US" altLang="zh-TW" sz="12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(Big Banner)</a:t>
                </a:r>
                <a:endParaRPr lang="en-US" altLang="zh-TW" sz="20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altLang="zh-TW" sz="1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Main solutions of </a:t>
                </a:r>
                <a:r>
                  <a:rPr lang="en-US" altLang="zh-TW" sz="1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4BU. </a:t>
                </a:r>
                <a:r>
                  <a:rPr lang="en-US" altLang="zh-TW" sz="14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Quarterly update.</a:t>
                </a:r>
              </a:p>
            </p:txBody>
          </p:sp>
          <p:sp>
            <p:nvSpPr>
              <p:cNvPr id="15" name="矩形 14"/>
              <p:cNvSpPr/>
              <p:nvPr/>
            </p:nvSpPr>
            <p:spPr bwMode="auto">
              <a:xfrm>
                <a:off x="5301064" y="908800"/>
                <a:ext cx="101753" cy="720000"/>
              </a:xfrm>
              <a:prstGeom prst="rect">
                <a:avLst/>
              </a:prstGeom>
              <a:solidFill>
                <a:srgbClr val="EB8D0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zh-TW" altLang="en-US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cxnSp>
          <p:nvCxnSpPr>
            <p:cNvPr id="12" name="直線接點 11"/>
            <p:cNvCxnSpPr/>
            <p:nvPr/>
          </p:nvCxnSpPr>
          <p:spPr bwMode="auto">
            <a:xfrm flipH="1">
              <a:off x="5399565" y="1388292"/>
              <a:ext cx="36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B8D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矩形 12"/>
            <p:cNvSpPr/>
            <p:nvPr/>
          </p:nvSpPr>
          <p:spPr bwMode="auto">
            <a:xfrm>
              <a:off x="1938097" y="678462"/>
              <a:ext cx="3461468" cy="860386"/>
            </a:xfrm>
            <a:prstGeom prst="rect">
              <a:avLst/>
            </a:prstGeom>
            <a:noFill/>
            <a:ln w="38100" cap="flat" cmpd="sng" algn="ctr">
              <a:solidFill>
                <a:srgbClr val="EB8D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zh-TW" altLang="en-US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103233" y="908720"/>
            <a:ext cx="5074201" cy="830997"/>
            <a:chOff x="3709739" y="44624"/>
            <a:chExt cx="5074201" cy="830997"/>
          </a:xfrm>
        </p:grpSpPr>
        <p:sp>
          <p:nvSpPr>
            <p:cNvPr id="17" name="文字方塊 16"/>
            <p:cNvSpPr txBox="1"/>
            <p:nvPr/>
          </p:nvSpPr>
          <p:spPr>
            <a:xfrm>
              <a:off x="5787133" y="44624"/>
              <a:ext cx="29968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Personal Services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1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Provide personal services and attract new registrants.</a:t>
              </a: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5687596" y="116696"/>
              <a:ext cx="101753" cy="720000"/>
            </a:xfrm>
            <a:prstGeom prst="rect">
              <a:avLst/>
            </a:prstGeom>
            <a:solidFill>
              <a:srgbClr val="FF860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white"/>
                </a:solidFill>
                <a:latin typeface="Garamond" pitchFamily="18" charset="0"/>
              </a:endParaRPr>
            </a:p>
          </p:txBody>
        </p:sp>
        <p:cxnSp>
          <p:nvCxnSpPr>
            <p:cNvPr id="19" name="直線接點 18"/>
            <p:cNvCxnSpPr/>
            <p:nvPr/>
          </p:nvCxnSpPr>
          <p:spPr bwMode="auto">
            <a:xfrm flipH="1">
              <a:off x="5399564" y="264129"/>
              <a:ext cx="360000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B8D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矩形 19"/>
            <p:cNvSpPr/>
            <p:nvPr/>
          </p:nvSpPr>
          <p:spPr bwMode="auto">
            <a:xfrm>
              <a:off x="3709739" y="133758"/>
              <a:ext cx="1689825" cy="260743"/>
            </a:xfrm>
            <a:prstGeom prst="rect">
              <a:avLst/>
            </a:prstGeom>
            <a:noFill/>
            <a:ln w="38100" cap="flat" cmpd="sng" algn="ctr">
              <a:solidFill>
                <a:srgbClr val="EB8D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white"/>
                </a:solidFill>
                <a:latin typeface="Garamond" pitchFamily="18" charset="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35496" y="2113111"/>
            <a:ext cx="2335155" cy="707886"/>
            <a:chOff x="-46656" y="2473151"/>
            <a:chExt cx="2335155" cy="707886"/>
          </a:xfrm>
        </p:grpSpPr>
        <p:sp>
          <p:nvSpPr>
            <p:cNvPr id="22" name="矩形 21"/>
            <p:cNvSpPr/>
            <p:nvPr/>
          </p:nvSpPr>
          <p:spPr>
            <a:xfrm>
              <a:off x="-46656" y="2473151"/>
              <a:ext cx="20185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Main Products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Selection</a:t>
              </a:r>
            </a:p>
          </p:txBody>
        </p:sp>
        <p:cxnSp>
          <p:nvCxnSpPr>
            <p:cNvPr id="23" name="直線接點 22"/>
            <p:cNvCxnSpPr/>
            <p:nvPr/>
          </p:nvCxnSpPr>
          <p:spPr bwMode="auto">
            <a:xfrm flipH="1">
              <a:off x="2108499" y="2813226"/>
              <a:ext cx="18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B8D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矩形 23"/>
            <p:cNvSpPr/>
            <p:nvPr/>
          </p:nvSpPr>
          <p:spPr bwMode="auto">
            <a:xfrm>
              <a:off x="2057622" y="2564904"/>
              <a:ext cx="101753" cy="576000"/>
            </a:xfrm>
            <a:prstGeom prst="rect">
              <a:avLst/>
            </a:prstGeom>
            <a:solidFill>
              <a:srgbClr val="FF860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35496" y="2833191"/>
            <a:ext cx="2335154" cy="1046440"/>
            <a:chOff x="-46656" y="3204845"/>
            <a:chExt cx="2335154" cy="1046440"/>
          </a:xfrm>
        </p:grpSpPr>
        <p:sp>
          <p:nvSpPr>
            <p:cNvPr id="26" name="矩形 25"/>
            <p:cNvSpPr/>
            <p:nvPr/>
          </p:nvSpPr>
          <p:spPr>
            <a:xfrm>
              <a:off x="-46656" y="3204845"/>
              <a:ext cx="2075925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Main Topics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Main topics of 4BU. Timely update and will be rotated.</a:t>
              </a:r>
            </a:p>
          </p:txBody>
        </p:sp>
        <p:cxnSp>
          <p:nvCxnSpPr>
            <p:cNvPr id="27" name="直線接點 26"/>
            <p:cNvCxnSpPr/>
            <p:nvPr/>
          </p:nvCxnSpPr>
          <p:spPr bwMode="auto">
            <a:xfrm flipH="1">
              <a:off x="2108498" y="3533370"/>
              <a:ext cx="18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B8D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矩形 27"/>
            <p:cNvSpPr/>
            <p:nvPr/>
          </p:nvSpPr>
          <p:spPr bwMode="auto">
            <a:xfrm>
              <a:off x="2057621" y="3285048"/>
              <a:ext cx="101753" cy="900000"/>
            </a:xfrm>
            <a:prstGeom prst="rect">
              <a:avLst/>
            </a:prstGeom>
            <a:solidFill>
              <a:srgbClr val="FF860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35496" y="3913311"/>
            <a:ext cx="2335155" cy="1261884"/>
            <a:chOff x="-46656" y="4050196"/>
            <a:chExt cx="2335155" cy="1261884"/>
          </a:xfrm>
        </p:grpSpPr>
        <p:sp>
          <p:nvSpPr>
            <p:cNvPr id="31" name="矩形 30"/>
            <p:cNvSpPr/>
            <p:nvPr/>
          </p:nvSpPr>
          <p:spPr>
            <a:xfrm>
              <a:off x="-46656" y="4050196"/>
              <a:ext cx="2134498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000" b="1" dirty="0">
                  <a:solidFill>
                    <a:prstClr val="black"/>
                  </a:solidFill>
                  <a:latin typeface="Tahoma" panose="020B0604030504040204" pitchFamily="34" charset="0"/>
                  <a:ea typeface="微軟正黑體" panose="020B0604030504040204" pitchFamily="34" charset="-120"/>
                  <a:cs typeface="Tahoma" panose="020B0604030504040204" pitchFamily="34" charset="0"/>
                </a:rPr>
                <a:t>Video Zone</a:t>
              </a:r>
              <a:endParaRPr kumimoji="1" lang="en-US" altLang="zh-TW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Link to Advantech TALKs,</a:t>
              </a:r>
              <a:r>
                <a:rPr lang="zh-TW" altLang="en-US" sz="1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TW" sz="1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easily find professional videos about trends &amp; solutions.</a:t>
              </a:r>
            </a:p>
          </p:txBody>
        </p:sp>
        <p:grpSp>
          <p:nvGrpSpPr>
            <p:cNvPr id="30" name="群組 29"/>
            <p:cNvGrpSpPr/>
            <p:nvPr/>
          </p:nvGrpSpPr>
          <p:grpSpPr>
            <a:xfrm>
              <a:off x="2057622" y="4077072"/>
              <a:ext cx="230877" cy="1044000"/>
              <a:chOff x="2057622" y="4050196"/>
              <a:chExt cx="230877" cy="1044000"/>
            </a:xfrm>
          </p:grpSpPr>
          <p:cxnSp>
            <p:nvCxnSpPr>
              <p:cNvPr id="32" name="直線接點 31"/>
              <p:cNvCxnSpPr/>
              <p:nvPr/>
            </p:nvCxnSpPr>
            <p:spPr bwMode="auto">
              <a:xfrm flipH="1">
                <a:off x="2108499" y="4298518"/>
                <a:ext cx="18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EB8D0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3" name="矩形 32"/>
              <p:cNvSpPr/>
              <p:nvPr/>
            </p:nvSpPr>
            <p:spPr bwMode="auto">
              <a:xfrm>
                <a:off x="2057622" y="4050196"/>
                <a:ext cx="101753" cy="1044000"/>
              </a:xfrm>
              <a:prstGeom prst="rect">
                <a:avLst/>
              </a:prstGeom>
              <a:solidFill>
                <a:srgbClr val="FF860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4" name="群組 33"/>
          <p:cNvGrpSpPr/>
          <p:nvPr/>
        </p:nvGrpSpPr>
        <p:grpSpPr>
          <a:xfrm>
            <a:off x="5791644" y="3625279"/>
            <a:ext cx="3110980" cy="830997"/>
            <a:chOff x="5709492" y="3913311"/>
            <a:chExt cx="3110980" cy="830997"/>
          </a:xfrm>
        </p:grpSpPr>
        <p:sp>
          <p:nvSpPr>
            <p:cNvPr id="35" name="矩形 34"/>
            <p:cNvSpPr/>
            <p:nvPr/>
          </p:nvSpPr>
          <p:spPr>
            <a:xfrm>
              <a:off x="6156176" y="3913311"/>
              <a:ext cx="266429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Success Stories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Easily find all application stories and download here.</a:t>
              </a:r>
            </a:p>
          </p:txBody>
        </p:sp>
        <p:grpSp>
          <p:nvGrpSpPr>
            <p:cNvPr id="36" name="群組 35"/>
            <p:cNvGrpSpPr/>
            <p:nvPr/>
          </p:nvGrpSpPr>
          <p:grpSpPr>
            <a:xfrm flipH="1">
              <a:off x="5709492" y="3949399"/>
              <a:ext cx="389529" cy="756000"/>
              <a:chOff x="5959862" y="4075331"/>
              <a:chExt cx="389529" cy="756000"/>
            </a:xfrm>
          </p:grpSpPr>
          <p:cxnSp>
            <p:nvCxnSpPr>
              <p:cNvPr id="37" name="直線接點 36"/>
              <p:cNvCxnSpPr/>
              <p:nvPr/>
            </p:nvCxnSpPr>
            <p:spPr bwMode="auto">
              <a:xfrm flipH="1">
                <a:off x="6010739" y="4451326"/>
                <a:ext cx="33865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EB8D0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8" name="矩形 37"/>
              <p:cNvSpPr/>
              <p:nvPr/>
            </p:nvSpPr>
            <p:spPr bwMode="auto">
              <a:xfrm>
                <a:off x="5959862" y="4075331"/>
                <a:ext cx="101753" cy="756000"/>
              </a:xfrm>
              <a:prstGeom prst="rect">
                <a:avLst/>
              </a:prstGeom>
              <a:solidFill>
                <a:srgbClr val="FF860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9" name="群組 38"/>
          <p:cNvGrpSpPr/>
          <p:nvPr/>
        </p:nvGrpSpPr>
        <p:grpSpPr>
          <a:xfrm>
            <a:off x="5791644" y="4581192"/>
            <a:ext cx="3434508" cy="576000"/>
            <a:chOff x="5709492" y="4869224"/>
            <a:chExt cx="3434508" cy="576000"/>
          </a:xfrm>
        </p:grpSpPr>
        <p:sp>
          <p:nvSpPr>
            <p:cNvPr id="40" name="矩形 39"/>
            <p:cNvSpPr/>
            <p:nvPr/>
          </p:nvSpPr>
          <p:spPr>
            <a:xfrm>
              <a:off x="6156176" y="4953361"/>
              <a:ext cx="29878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AOnline Services</a:t>
              </a:r>
            </a:p>
          </p:txBody>
        </p:sp>
        <p:grpSp>
          <p:nvGrpSpPr>
            <p:cNvPr id="41" name="群組 40"/>
            <p:cNvGrpSpPr/>
            <p:nvPr/>
          </p:nvGrpSpPr>
          <p:grpSpPr>
            <a:xfrm flipH="1">
              <a:off x="5709492" y="4869224"/>
              <a:ext cx="389529" cy="576000"/>
              <a:chOff x="5959862" y="4203004"/>
              <a:chExt cx="389529" cy="576000"/>
            </a:xfrm>
          </p:grpSpPr>
          <p:cxnSp>
            <p:nvCxnSpPr>
              <p:cNvPr id="42" name="直線接點 41"/>
              <p:cNvCxnSpPr/>
              <p:nvPr/>
            </p:nvCxnSpPr>
            <p:spPr bwMode="auto">
              <a:xfrm flipH="1">
                <a:off x="6010739" y="4451326"/>
                <a:ext cx="33865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EB8D0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3" name="矩形 42"/>
              <p:cNvSpPr/>
              <p:nvPr/>
            </p:nvSpPr>
            <p:spPr bwMode="auto">
              <a:xfrm>
                <a:off x="5959862" y="4203004"/>
                <a:ext cx="101753" cy="576000"/>
              </a:xfrm>
              <a:prstGeom prst="rect">
                <a:avLst/>
              </a:prstGeom>
              <a:solidFill>
                <a:srgbClr val="FF860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4" name="群組 43"/>
          <p:cNvGrpSpPr/>
          <p:nvPr/>
        </p:nvGrpSpPr>
        <p:grpSpPr>
          <a:xfrm>
            <a:off x="5791644" y="5209455"/>
            <a:ext cx="3434508" cy="830997"/>
            <a:chOff x="5709492" y="5497487"/>
            <a:chExt cx="3434508" cy="830997"/>
          </a:xfrm>
        </p:grpSpPr>
        <p:sp>
          <p:nvSpPr>
            <p:cNvPr id="45" name="矩形 44"/>
            <p:cNvSpPr/>
            <p:nvPr/>
          </p:nvSpPr>
          <p:spPr>
            <a:xfrm>
              <a:off x="6156176" y="5497487"/>
              <a:ext cx="29878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Big Footer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1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Quick links access and language selection</a:t>
              </a:r>
            </a:p>
          </p:txBody>
        </p:sp>
        <p:grpSp>
          <p:nvGrpSpPr>
            <p:cNvPr id="46" name="群組 45"/>
            <p:cNvGrpSpPr/>
            <p:nvPr/>
          </p:nvGrpSpPr>
          <p:grpSpPr>
            <a:xfrm flipH="1">
              <a:off x="5709492" y="5517232"/>
              <a:ext cx="389529" cy="756000"/>
              <a:chOff x="5959862" y="4203004"/>
              <a:chExt cx="389529" cy="756000"/>
            </a:xfrm>
          </p:grpSpPr>
          <p:cxnSp>
            <p:nvCxnSpPr>
              <p:cNvPr id="47" name="直線接點 46"/>
              <p:cNvCxnSpPr/>
              <p:nvPr/>
            </p:nvCxnSpPr>
            <p:spPr bwMode="auto">
              <a:xfrm flipH="1">
                <a:off x="6010739" y="4451326"/>
                <a:ext cx="33865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EB8D0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8" name="矩形 47"/>
              <p:cNvSpPr/>
              <p:nvPr/>
            </p:nvSpPr>
            <p:spPr bwMode="auto">
              <a:xfrm>
                <a:off x="5959862" y="4203004"/>
                <a:ext cx="101753" cy="756000"/>
              </a:xfrm>
              <a:prstGeom prst="rect">
                <a:avLst/>
              </a:prstGeom>
              <a:solidFill>
                <a:srgbClr val="FF860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0" name="矩形 49"/>
          <p:cNvSpPr/>
          <p:nvPr/>
        </p:nvSpPr>
        <p:spPr bwMode="auto">
          <a:xfrm>
            <a:off x="0" y="2777"/>
            <a:ext cx="9144000" cy="606056"/>
          </a:xfrm>
          <a:prstGeom prst="rect">
            <a:avLst/>
          </a:prstGeom>
          <a:solidFill>
            <a:schemeClr val="bg2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213619" y="118696"/>
            <a:ext cx="4644861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b="1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Features of New Corp. Website</a:t>
            </a:r>
          </a:p>
        </p:txBody>
      </p:sp>
    </p:spTree>
    <p:extLst>
      <p:ext uri="{BB962C8B-B14F-4D97-AF65-F5344CB8AC3E}">
        <p14:creationId xmlns:p14="http://schemas.microsoft.com/office/powerpoint/2010/main" val="23995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/>
        </p:nvSpPr>
        <p:spPr bwMode="auto">
          <a:xfrm>
            <a:off x="4788024" y="682390"/>
            <a:ext cx="4211960" cy="2742842"/>
          </a:xfrm>
          <a:prstGeom prst="roundRect">
            <a:avLst>
              <a:gd name="adj" fmla="val 9897"/>
            </a:avLst>
          </a:prstGeom>
          <a:solidFill>
            <a:srgbClr val="FFCC99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42" name="圓角矩形 41"/>
          <p:cNvSpPr/>
          <p:nvPr/>
        </p:nvSpPr>
        <p:spPr bwMode="auto">
          <a:xfrm>
            <a:off x="144016" y="682389"/>
            <a:ext cx="4211960" cy="2742843"/>
          </a:xfrm>
          <a:prstGeom prst="roundRect">
            <a:avLst>
              <a:gd name="adj" fmla="val 989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10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0" name="圓角矩形 9"/>
          <p:cNvSpPr/>
          <p:nvPr/>
        </p:nvSpPr>
        <p:spPr bwMode="auto">
          <a:xfrm>
            <a:off x="4788024" y="3585888"/>
            <a:ext cx="4211960" cy="2588465"/>
          </a:xfrm>
          <a:prstGeom prst="roundRect">
            <a:avLst>
              <a:gd name="adj" fmla="val 9897"/>
            </a:avLst>
          </a:prstGeom>
          <a:solidFill>
            <a:srgbClr val="CCFF99">
              <a:alpha val="60000"/>
            </a:srgb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10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9" name="圓角矩形 8"/>
          <p:cNvSpPr/>
          <p:nvPr/>
        </p:nvSpPr>
        <p:spPr bwMode="auto">
          <a:xfrm>
            <a:off x="144016" y="3585888"/>
            <a:ext cx="4211960" cy="2678436"/>
          </a:xfrm>
          <a:prstGeom prst="roundRect">
            <a:avLst>
              <a:gd name="adj" fmla="val 9897"/>
            </a:avLst>
          </a:prstGeom>
          <a:solidFill>
            <a:srgbClr val="CCECFF">
              <a:alpha val="80000"/>
            </a:srgbClr>
          </a:solidFill>
          <a:ln w="9525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10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  <a:latin typeface="Garamond" pitchFamily="18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95536" y="1571884"/>
            <a:ext cx="2935965" cy="1637324"/>
            <a:chOff x="326607" y="1700807"/>
            <a:chExt cx="2661217" cy="1484103"/>
          </a:xfrm>
        </p:grpSpPr>
        <p:grpSp>
          <p:nvGrpSpPr>
            <p:cNvPr id="20" name="群組 19"/>
            <p:cNvGrpSpPr/>
            <p:nvPr/>
          </p:nvGrpSpPr>
          <p:grpSpPr>
            <a:xfrm>
              <a:off x="326607" y="1700807"/>
              <a:ext cx="2661217" cy="1484103"/>
              <a:chOff x="546639" y="4949300"/>
              <a:chExt cx="1793113" cy="999980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46639" y="4949300"/>
                <a:ext cx="1793113" cy="999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矩形 21"/>
              <p:cNvSpPr/>
              <p:nvPr/>
            </p:nvSpPr>
            <p:spPr bwMode="auto">
              <a:xfrm>
                <a:off x="2146898" y="5831553"/>
                <a:ext cx="178965" cy="45719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302"/>
            <a:stretch/>
          </p:blipFill>
          <p:spPr bwMode="auto">
            <a:xfrm>
              <a:off x="370836" y="1753067"/>
              <a:ext cx="1414832" cy="102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8"/>
            <a:stretch/>
          </p:blipFill>
          <p:spPr bwMode="auto">
            <a:xfrm>
              <a:off x="2005040" y="2315839"/>
              <a:ext cx="550736" cy="753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1918" y="2656570"/>
              <a:ext cx="263960" cy="370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7" name="群組 16"/>
          <p:cNvGrpSpPr/>
          <p:nvPr/>
        </p:nvGrpSpPr>
        <p:grpSpPr>
          <a:xfrm>
            <a:off x="7020271" y="2541034"/>
            <a:ext cx="1768633" cy="871658"/>
            <a:chOff x="7020271" y="2553574"/>
            <a:chExt cx="1768633" cy="871658"/>
          </a:xfrm>
        </p:grpSpPr>
        <p:grpSp>
          <p:nvGrpSpPr>
            <p:cNvPr id="13" name="群組 12"/>
            <p:cNvGrpSpPr/>
            <p:nvPr/>
          </p:nvGrpSpPr>
          <p:grpSpPr>
            <a:xfrm>
              <a:off x="7608993" y="2553574"/>
              <a:ext cx="591189" cy="591189"/>
              <a:chOff x="7460415" y="2465388"/>
              <a:chExt cx="515131" cy="515131"/>
            </a:xfrm>
          </p:grpSpPr>
          <p:sp>
            <p:nvSpPr>
              <p:cNvPr id="52" name="橢圓 51"/>
              <p:cNvSpPr/>
              <p:nvPr/>
            </p:nvSpPr>
            <p:spPr bwMode="auto">
              <a:xfrm>
                <a:off x="7460415" y="2465388"/>
                <a:ext cx="515131" cy="515131"/>
              </a:xfrm>
              <a:prstGeom prst="ellipse">
                <a:avLst/>
              </a:prstGeom>
              <a:solidFill>
                <a:srgbClr val="13C7A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pic>
            <p:nvPicPr>
              <p:cNvPr id="53" name="圖片 52" descr="1406118198_user_male3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557003" y="2561975"/>
                <a:ext cx="321957" cy="321957"/>
              </a:xfrm>
              <a:prstGeom prst="rect">
                <a:avLst/>
              </a:prstGeom>
            </p:spPr>
          </p:pic>
        </p:grpSp>
        <p:sp>
          <p:nvSpPr>
            <p:cNvPr id="54" name="標題 1"/>
            <p:cNvSpPr txBox="1">
              <a:spLocks/>
            </p:cNvSpPr>
            <p:nvPr/>
          </p:nvSpPr>
          <p:spPr bwMode="auto">
            <a:xfrm>
              <a:off x="7020271" y="3098121"/>
              <a:ext cx="1768633" cy="327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bg1">
                      <a:lumMod val="75000"/>
                    </a:schemeClr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ahoma" pitchFamily="34" charset="0"/>
                </a:defRPr>
              </a:lvl1pPr>
              <a:lvl2pPr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2pPr>
              <a:lvl3pPr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3pPr>
              <a:lvl4pPr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4pPr>
              <a:lvl5pPr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5pPr>
              <a:lvl6pPr marL="457200"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6pPr>
              <a:lvl7pPr marL="914400"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7pPr>
              <a:lvl8pPr marL="1371600"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8pPr>
              <a:lvl9pPr marL="1828800"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zh-TW" sz="1200" kern="0" dirty="0" smtClean="0">
                  <a:solidFill>
                    <a:srgbClr val="BFA673">
                      <a:lumMod val="50000"/>
                    </a:srgbClr>
                  </a:solidFill>
                </a:rPr>
                <a:t>Sign In / Sign Up</a:t>
              </a: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7057820" y="1628800"/>
            <a:ext cx="1693535" cy="864096"/>
            <a:chOff x="7057820" y="1673170"/>
            <a:chExt cx="1693535" cy="864096"/>
          </a:xfrm>
        </p:grpSpPr>
        <p:grpSp>
          <p:nvGrpSpPr>
            <p:cNvPr id="8" name="群組 7"/>
            <p:cNvGrpSpPr/>
            <p:nvPr/>
          </p:nvGrpSpPr>
          <p:grpSpPr>
            <a:xfrm>
              <a:off x="7608993" y="1673170"/>
              <a:ext cx="591189" cy="591189"/>
              <a:chOff x="7783015" y="1650470"/>
              <a:chExt cx="515131" cy="515131"/>
            </a:xfrm>
          </p:grpSpPr>
          <p:sp>
            <p:nvSpPr>
              <p:cNvPr id="56" name="橢圓 55"/>
              <p:cNvSpPr/>
              <p:nvPr/>
            </p:nvSpPr>
            <p:spPr bwMode="auto">
              <a:xfrm>
                <a:off x="7783015" y="1650470"/>
                <a:ext cx="515131" cy="515131"/>
              </a:xfrm>
              <a:prstGeom prst="ellipse">
                <a:avLst/>
              </a:prstGeom>
              <a:solidFill>
                <a:srgbClr val="13C7A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pic>
            <p:nvPicPr>
              <p:cNvPr id="57" name="圖片 56" descr="1406118649_git-compare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911798" y="1760856"/>
                <a:ext cx="257566" cy="294360"/>
              </a:xfrm>
              <a:prstGeom prst="rect">
                <a:avLst/>
              </a:prstGeom>
            </p:spPr>
          </p:pic>
        </p:grpSp>
        <p:sp>
          <p:nvSpPr>
            <p:cNvPr id="58" name="標題 1"/>
            <p:cNvSpPr txBox="1">
              <a:spLocks/>
            </p:cNvSpPr>
            <p:nvPr/>
          </p:nvSpPr>
          <p:spPr bwMode="auto">
            <a:xfrm>
              <a:off x="7057820" y="2230030"/>
              <a:ext cx="1693535" cy="307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bg1">
                      <a:lumMod val="75000"/>
                    </a:schemeClr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ahoma" pitchFamily="34" charset="0"/>
                </a:defRPr>
              </a:lvl1pPr>
              <a:lvl2pPr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2pPr>
              <a:lvl3pPr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3pPr>
              <a:lvl4pPr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4pPr>
              <a:lvl5pPr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5pPr>
              <a:lvl6pPr marL="457200"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6pPr>
              <a:lvl7pPr marL="914400"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7pPr>
              <a:lvl8pPr marL="1371600"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8pPr>
              <a:lvl9pPr marL="1828800"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zh-TW" sz="1200" kern="0" dirty="0" smtClean="0">
                  <a:solidFill>
                    <a:srgbClr val="BFA673">
                      <a:lumMod val="50000"/>
                    </a:srgbClr>
                  </a:solidFill>
                </a:rPr>
                <a:t>Compare Products</a:t>
              </a: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5724128" y="2541034"/>
            <a:ext cx="1502195" cy="887966"/>
            <a:chOff x="5724128" y="1673170"/>
            <a:chExt cx="1502195" cy="887966"/>
          </a:xfrm>
        </p:grpSpPr>
        <p:grpSp>
          <p:nvGrpSpPr>
            <p:cNvPr id="7" name="群組 6"/>
            <p:cNvGrpSpPr/>
            <p:nvPr/>
          </p:nvGrpSpPr>
          <p:grpSpPr>
            <a:xfrm>
              <a:off x="6179631" y="1673170"/>
              <a:ext cx="591189" cy="591189"/>
              <a:chOff x="6463645" y="1650470"/>
              <a:chExt cx="515131" cy="515131"/>
            </a:xfrm>
          </p:grpSpPr>
          <p:sp>
            <p:nvSpPr>
              <p:cNvPr id="60" name="橢圓 59"/>
              <p:cNvSpPr/>
              <p:nvPr/>
            </p:nvSpPr>
            <p:spPr bwMode="auto">
              <a:xfrm>
                <a:off x="6463645" y="1650470"/>
                <a:ext cx="515131" cy="515131"/>
              </a:xfrm>
              <a:prstGeom prst="ellipse">
                <a:avLst/>
              </a:prstGeom>
              <a:solidFill>
                <a:srgbClr val="13C7A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pic>
            <p:nvPicPr>
              <p:cNvPr id="61" name="圖片 60" descr="1406119303_icon-eye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544134" y="1730959"/>
                <a:ext cx="354152" cy="354153"/>
              </a:xfrm>
              <a:prstGeom prst="rect">
                <a:avLst/>
              </a:prstGeom>
            </p:spPr>
          </p:pic>
        </p:grpSp>
        <p:sp>
          <p:nvSpPr>
            <p:cNvPr id="62" name="標題 1"/>
            <p:cNvSpPr txBox="1">
              <a:spLocks/>
            </p:cNvSpPr>
            <p:nvPr/>
          </p:nvSpPr>
          <p:spPr bwMode="auto">
            <a:xfrm>
              <a:off x="5724128" y="2253900"/>
              <a:ext cx="1502195" cy="307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bg1">
                      <a:lumMod val="75000"/>
                    </a:schemeClr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ahoma" pitchFamily="34" charset="0"/>
                </a:defRPr>
              </a:lvl1pPr>
              <a:lvl2pPr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2pPr>
              <a:lvl3pPr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3pPr>
              <a:lvl4pPr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4pPr>
              <a:lvl5pPr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5pPr>
              <a:lvl6pPr marL="457200"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6pPr>
              <a:lvl7pPr marL="914400"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7pPr>
              <a:lvl8pPr marL="1371600"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8pPr>
              <a:lvl9pPr marL="1828800"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zh-TW" sz="1200" kern="0" dirty="0" smtClean="0">
                  <a:solidFill>
                    <a:srgbClr val="BFA673">
                      <a:lumMod val="50000"/>
                    </a:srgbClr>
                  </a:solidFill>
                </a:rPr>
                <a:t>Recently Viewed</a:t>
              </a: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5832104" y="1628800"/>
            <a:ext cx="1286243" cy="837653"/>
            <a:chOff x="5832104" y="2553574"/>
            <a:chExt cx="1286243" cy="837653"/>
          </a:xfrm>
        </p:grpSpPr>
        <p:grpSp>
          <p:nvGrpSpPr>
            <p:cNvPr id="5" name="群組 4"/>
            <p:cNvGrpSpPr/>
            <p:nvPr/>
          </p:nvGrpSpPr>
          <p:grpSpPr>
            <a:xfrm>
              <a:off x="6179631" y="2553574"/>
              <a:ext cx="591189" cy="591189"/>
              <a:chOff x="6528042" y="2528132"/>
              <a:chExt cx="515131" cy="515131"/>
            </a:xfrm>
          </p:grpSpPr>
          <p:sp>
            <p:nvSpPr>
              <p:cNvPr id="64" name="橢圓 63"/>
              <p:cNvSpPr/>
              <p:nvPr/>
            </p:nvSpPr>
            <p:spPr bwMode="auto">
              <a:xfrm>
                <a:off x="6528042" y="2528132"/>
                <a:ext cx="515131" cy="515131"/>
              </a:xfrm>
              <a:prstGeom prst="ellipse">
                <a:avLst/>
              </a:prstGeom>
              <a:solidFill>
                <a:srgbClr val="13C7A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pic>
            <p:nvPicPr>
              <p:cNvPr id="65" name="圖片 64" descr="1406120823_basics-19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flipH="1">
                <a:off x="6538194" y="2576426"/>
                <a:ext cx="466837" cy="466837"/>
              </a:xfrm>
              <a:prstGeom prst="rect">
                <a:avLst/>
              </a:prstGeom>
            </p:spPr>
          </p:pic>
        </p:grpSp>
        <p:sp>
          <p:nvSpPr>
            <p:cNvPr id="66" name="標題 1"/>
            <p:cNvSpPr txBox="1">
              <a:spLocks/>
            </p:cNvSpPr>
            <p:nvPr/>
          </p:nvSpPr>
          <p:spPr bwMode="auto">
            <a:xfrm>
              <a:off x="5832104" y="3110434"/>
              <a:ext cx="1286243" cy="280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bg1">
                      <a:lumMod val="75000"/>
                    </a:schemeClr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ahoma" pitchFamily="34" charset="0"/>
                </a:defRPr>
              </a:lvl1pPr>
              <a:lvl2pPr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2pPr>
              <a:lvl3pPr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3pPr>
              <a:lvl4pPr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4pPr>
              <a:lvl5pPr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5pPr>
              <a:lvl6pPr marL="457200"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6pPr>
              <a:lvl7pPr marL="914400"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7pPr>
              <a:lvl8pPr marL="1371600"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8pPr>
              <a:lvl9pPr marL="1828800" algn="l" rtl="0" eaLnBrk="1" fontAlgn="ctr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zh-TW" sz="1200" kern="0" dirty="0" smtClean="0">
                  <a:solidFill>
                    <a:srgbClr val="BFA673">
                      <a:lumMod val="50000"/>
                    </a:srgbClr>
                  </a:solidFill>
                </a:rPr>
                <a:t>Fuzzy</a:t>
              </a:r>
              <a:r>
                <a:rPr lang="zh-TW" altLang="en-US" sz="1200" kern="0" dirty="0" smtClean="0">
                  <a:solidFill>
                    <a:srgbClr val="BFA673">
                      <a:lumMod val="50000"/>
                    </a:srgbClr>
                  </a:solidFill>
                </a:rPr>
                <a:t> </a:t>
              </a:r>
              <a:r>
                <a:rPr lang="en-US" altLang="zh-TW" sz="1200" kern="0" dirty="0" smtClean="0">
                  <a:solidFill>
                    <a:srgbClr val="BFA673">
                      <a:lumMod val="50000"/>
                    </a:srgbClr>
                  </a:solidFill>
                </a:rPr>
                <a:t>Search</a:t>
              </a:r>
              <a:endParaRPr lang="zh-TW" altLang="en-US" sz="1200" kern="0" dirty="0">
                <a:solidFill>
                  <a:srgbClr val="BFA673">
                    <a:lumMod val="50000"/>
                  </a:srgbClr>
                </a:solidFill>
              </a:endParaRPr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6459164" y="4361336"/>
            <a:ext cx="1705928" cy="1769110"/>
            <a:chOff x="6444208" y="4005064"/>
            <a:chExt cx="2026012" cy="2101049"/>
          </a:xfrm>
        </p:grpSpPr>
        <p:pic>
          <p:nvPicPr>
            <p:cNvPr id="67" name="Picture 2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3"/>
            <a:stretch/>
          </p:blipFill>
          <p:spPr bwMode="auto">
            <a:xfrm>
              <a:off x="6444208" y="4005064"/>
              <a:ext cx="2026012" cy="2101049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952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1741"/>
            <a:stretch/>
          </p:blipFill>
          <p:spPr bwMode="auto">
            <a:xfrm>
              <a:off x="6480300" y="4529117"/>
              <a:ext cx="639638" cy="309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81"/>
            <a:stretch/>
          </p:blipFill>
          <p:spPr bwMode="auto">
            <a:xfrm>
              <a:off x="7145659" y="4534826"/>
              <a:ext cx="632947" cy="3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4"/>
            <a:stretch/>
          </p:blipFill>
          <p:spPr bwMode="auto">
            <a:xfrm>
              <a:off x="7804481" y="4534826"/>
              <a:ext cx="636133" cy="303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842" y="5467350"/>
              <a:ext cx="627870" cy="306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9652"/>
            <a:stretch/>
          </p:blipFill>
          <p:spPr bwMode="auto">
            <a:xfrm>
              <a:off x="7152088" y="5146470"/>
              <a:ext cx="623787" cy="320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群組 3"/>
          <p:cNvGrpSpPr/>
          <p:nvPr/>
        </p:nvGrpSpPr>
        <p:grpSpPr>
          <a:xfrm>
            <a:off x="277695" y="4683890"/>
            <a:ext cx="3574225" cy="1549654"/>
            <a:chOff x="107504" y="4327618"/>
            <a:chExt cx="3574225" cy="1549654"/>
          </a:xfrm>
        </p:grpSpPr>
        <p:pic>
          <p:nvPicPr>
            <p:cNvPr id="6152" name="Picture 8" descr="C:\Users\vicky.huang01\Desktop\cloud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327618"/>
              <a:ext cx="3574225" cy="1549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8" name="直線接點 67"/>
            <p:cNvCxnSpPr/>
            <p:nvPr/>
          </p:nvCxnSpPr>
          <p:spPr bwMode="auto">
            <a:xfrm>
              <a:off x="1148417" y="4706343"/>
              <a:ext cx="541706" cy="2556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直線接點 78"/>
            <p:cNvCxnSpPr/>
            <p:nvPr/>
          </p:nvCxnSpPr>
          <p:spPr bwMode="auto">
            <a:xfrm>
              <a:off x="785113" y="4975752"/>
              <a:ext cx="640658" cy="1639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直線接點 80"/>
            <p:cNvCxnSpPr/>
            <p:nvPr/>
          </p:nvCxnSpPr>
          <p:spPr bwMode="auto">
            <a:xfrm flipV="1">
              <a:off x="820504" y="5295719"/>
              <a:ext cx="544596" cy="1964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直線接點 82"/>
            <p:cNvCxnSpPr/>
            <p:nvPr/>
          </p:nvCxnSpPr>
          <p:spPr bwMode="auto">
            <a:xfrm flipV="1">
              <a:off x="2171218" y="4723678"/>
              <a:ext cx="298962" cy="23152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直線接點 84"/>
            <p:cNvCxnSpPr/>
            <p:nvPr/>
          </p:nvCxnSpPr>
          <p:spPr bwMode="auto">
            <a:xfrm>
              <a:off x="2709313" y="5293949"/>
              <a:ext cx="285239" cy="79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群組 13"/>
          <p:cNvGrpSpPr/>
          <p:nvPr/>
        </p:nvGrpSpPr>
        <p:grpSpPr>
          <a:xfrm>
            <a:off x="3491880" y="2345112"/>
            <a:ext cx="1952759" cy="2425225"/>
            <a:chOff x="3484236" y="2276872"/>
            <a:chExt cx="1952759" cy="2425225"/>
          </a:xfrm>
        </p:grpSpPr>
        <p:sp>
          <p:nvSpPr>
            <p:cNvPr id="63" name="等腰三角形 62"/>
            <p:cNvSpPr/>
            <p:nvPr/>
          </p:nvSpPr>
          <p:spPr bwMode="auto">
            <a:xfrm rot="2760806">
              <a:off x="3359518" y="4337008"/>
              <a:ext cx="489807" cy="240371"/>
            </a:xfrm>
            <a:prstGeom prst="triangle">
              <a:avLst/>
            </a:prstGeom>
            <a:gradFill flip="none" rotWithShape="1">
              <a:gsLst>
                <a:gs pos="0">
                  <a:schemeClr val="tx1">
                    <a:lumMod val="75000"/>
                    <a:alpha val="0"/>
                  </a:schemeClr>
                </a:gs>
                <a:gs pos="100000">
                  <a:schemeClr val="tx1">
                    <a:lumMod val="65000"/>
                    <a:alpha val="70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white"/>
                </a:solidFill>
                <a:latin typeface="Garamond" pitchFamily="18" charset="0"/>
              </a:endParaRP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763" y="2276872"/>
              <a:ext cx="1724232" cy="2423009"/>
            </a:xfrm>
            <a:prstGeom prst="rect">
              <a:avLst/>
            </a:prstGeom>
            <a:noFill/>
            <a:ln w="9525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10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69" name="文字方塊 68"/>
          <p:cNvSpPr txBox="1"/>
          <p:nvPr/>
        </p:nvSpPr>
        <p:spPr>
          <a:xfrm>
            <a:off x="323528" y="688928"/>
            <a:ext cx="3646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Responsive Design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an optimal viewing experience, easily navigate website across a wide range of devices.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5444638" y="688928"/>
            <a:ext cx="3483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Functions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personal services to help customer easily find our products, and willing to become online member.</a:t>
            </a:r>
          </a:p>
        </p:txBody>
      </p:sp>
      <p:sp>
        <p:nvSpPr>
          <p:cNvPr id="59" name="文字方塊 58"/>
          <p:cNvSpPr txBox="1"/>
          <p:nvPr/>
        </p:nvSpPr>
        <p:spPr>
          <a:xfrm>
            <a:off x="254364" y="3593481"/>
            <a:ext cx="34660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 Platform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Backend system reconstruction. Cloud solution provide more stable environment and can serve more </a:t>
            </a:r>
            <a:r>
              <a:rPr lang="en-US" altLang="zh-TW" sz="1200" dirty="0">
                <a:solidFill>
                  <a:srgbClr val="000000"/>
                </a:solidFill>
              </a:rPr>
              <a:t>simultaneous online users 24/7 perfectly access.</a:t>
            </a:r>
          </a:p>
        </p:txBody>
      </p:sp>
      <p:sp>
        <p:nvSpPr>
          <p:cNvPr id="70" name="文字方塊 69"/>
          <p:cNvSpPr txBox="1"/>
          <p:nvPr/>
        </p:nvSpPr>
        <p:spPr>
          <a:xfrm>
            <a:off x="5584804" y="3593481"/>
            <a:ext cx="346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Study Zone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customer easily find all application </a:t>
            </a:r>
            <a:r>
              <a:rPr lang="en-US" altLang="zh-TW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stories, download cases and </a:t>
            </a:r>
            <a:r>
              <a:rPr lang="en-US" altLang="zh-TW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AOnline sales.</a:t>
            </a:r>
            <a:endParaRPr kumimoji="1" lang="en-US" altLang="zh-TW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矩形 50"/>
          <p:cNvSpPr/>
          <p:nvPr/>
        </p:nvSpPr>
        <p:spPr bwMode="auto">
          <a:xfrm>
            <a:off x="0" y="2777"/>
            <a:ext cx="9144000" cy="606056"/>
          </a:xfrm>
          <a:prstGeom prst="rect">
            <a:avLst/>
          </a:prstGeom>
          <a:solidFill>
            <a:schemeClr val="bg2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213619" y="118696"/>
            <a:ext cx="8149860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b="1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Features of New Breakthrough for 2015 New Corp. Site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5832104" y="2492896"/>
            <a:ext cx="2834818" cy="889374"/>
          </a:xfrm>
          <a:prstGeom prst="rect">
            <a:avLst/>
          </a:prstGeom>
          <a:noFill/>
          <a:ln w="9525" cap="flat" cmpd="sng" algn="ctr">
            <a:solidFill>
              <a:srgbClr val="FFEED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新細明體" pitchFamily="18" charset="-120"/>
            </a:endParaRPr>
          </a:p>
        </p:txBody>
      </p:sp>
      <p:sp>
        <p:nvSpPr>
          <p:cNvPr id="72" name="矩形 71"/>
          <p:cNvSpPr/>
          <p:nvPr/>
        </p:nvSpPr>
        <p:spPr bwMode="auto">
          <a:xfrm>
            <a:off x="7118347" y="1628800"/>
            <a:ext cx="1548575" cy="860870"/>
          </a:xfrm>
          <a:prstGeom prst="rect">
            <a:avLst/>
          </a:prstGeom>
          <a:noFill/>
          <a:ln w="9525" cap="flat" cmpd="sng" algn="ctr">
            <a:solidFill>
              <a:srgbClr val="FFEED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55844" y="1473115"/>
            <a:ext cx="132505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Stage 2 launch in Jun. 2015</a:t>
            </a:r>
            <a:endParaRPr lang="zh-TW" altLang="en-US" sz="700" dirty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7118346" y="2460412"/>
            <a:ext cx="1548575" cy="45719"/>
          </a:xfrm>
          <a:prstGeom prst="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83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233</Words>
  <Application>Microsoft Office PowerPoint</Application>
  <PresentationFormat>如螢幕大小 (4:3)</PresentationFormat>
  <Paragraphs>50</Paragraphs>
  <Slides>4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4</vt:i4>
      </vt:variant>
    </vt:vector>
  </HeadingPairs>
  <TitlesOfParts>
    <vt:vector size="7" baseType="lpstr">
      <vt:lpstr>Stream</vt:lpstr>
      <vt:lpstr>2_Stream</vt:lpstr>
      <vt:lpstr>1_Stream</vt:lpstr>
      <vt:lpstr>New Corp. Site Launch in 2015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Content Management  &amp;  “Wistia” Video Hosting Platform</dc:title>
  <dc:creator>Vicky.Huang</dc:creator>
  <cp:lastModifiedBy>Vicky.Huang</cp:lastModifiedBy>
  <cp:revision>33</cp:revision>
  <dcterms:created xsi:type="dcterms:W3CDTF">2015-03-12T05:41:08Z</dcterms:created>
  <dcterms:modified xsi:type="dcterms:W3CDTF">2015-03-13T07:31:42Z</dcterms:modified>
</cp:coreProperties>
</file>